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10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62000" y="1910357"/>
            <a:ext cx="12382500" cy="75426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5400">
                <a:solidFill>
                  <a:srgbClr val="899ABA"/>
                </a:solidFill>
                <a:latin typeface="Segoe UI"/>
              </a:rPr>
              <a:t>Event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2664618"/>
            <a:ext cx="12382500" cy="75426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93500"/>
              </a:lnSpc>
            </a:pPr>
            <a:r>
              <a:rPr sz="5400" i="1">
                <a:solidFill>
                  <a:srgbClr val="000000"/>
                </a:solidFill>
                <a:latin typeface="Georgia"/>
              </a:rPr>
              <a:t>Management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3647479"/>
            <a:ext cx="12382500" cy="3429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2000"/>
              </a:lnSpc>
            </a:pPr>
            <a:r>
              <a:rPr sz="2250">
                <a:solidFill>
                  <a:srgbClr val="16151A"/>
                </a:solidFill>
                <a:latin typeface="Segoe UI"/>
              </a:rPr>
              <a:t>PHP Backend + Flutter Mobile App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4295179"/>
            <a:ext cx="9525000" cy="30956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500">
                <a:solidFill>
                  <a:srgbClr val="899ABA"/>
                </a:solidFill>
                <a:latin typeface="Segoe UI"/>
              </a:rPr>
              <a:t>Plan • Sell • Check-in • Engage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4757142"/>
            <a:ext cx="123825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2026-02-14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43750" y="942975"/>
            <a:ext cx="3143250" cy="8572500"/>
          </a:xfrm>
          <a:prstGeom prst="roundRect">
            <a:avLst>
              <a:gd name="adj" fmla="val 100000"/>
            </a:avLst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ounded Rectangle 7"/>
          <p:cNvSpPr/>
          <p:nvPr/>
        </p:nvSpPr>
        <p:spPr>
          <a:xfrm>
            <a:off x="9715500" y="-3609975"/>
            <a:ext cx="3143250" cy="8572500"/>
          </a:xfrm>
          <a:prstGeom prst="roundRect">
            <a:avLst>
              <a:gd name="adj" fmla="val 100000"/>
            </a:avLst>
          </a:prstGeom>
          <a:solidFill>
            <a:srgbClr val="DD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temp_slide_0_el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1314450"/>
            <a:ext cx="3714750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71500"/>
            <a:ext cx="2362200" cy="2381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1500">
                <a:solidFill>
                  <a:srgbClr val="899ABA"/>
                </a:solidFill>
                <a:latin typeface="Segoe UI"/>
              </a:rPr>
              <a:t>Development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581025"/>
            <a:ext cx="173355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1500" i="1">
                <a:solidFill>
                  <a:srgbClr val="899ABA"/>
                </a:solidFill>
                <a:latin typeface="Georgia"/>
              </a:rPr>
              <a:t>Approach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9750" y="1614487"/>
            <a:ext cx="8572500" cy="71437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06250"/>
              </a:lnSpc>
            </a:pPr>
            <a:r>
              <a:rPr sz="2250">
                <a:solidFill>
                  <a:srgbClr val="16151A"/>
                </a:solidFill>
                <a:latin typeface="Segoe UI"/>
              </a:rPr>
              <a:t>Build fast with reusable components while keeping the system testable and maintainable.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8800" y="2557462"/>
            <a:ext cx="914400" cy="19050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676400" y="3262312"/>
            <a:ext cx="8839200" cy="190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747962"/>
            <a:ext cx="1028700" cy="1028700"/>
          </a:xfrm>
          <a:prstGeom prst="rect">
            <a:avLst/>
          </a:prstGeom>
        </p:spPr>
      </p:pic>
      <p:pic>
        <p:nvPicPr>
          <p:cNvPr id="9" name="Picture 8" descr="temp_icon_slide_0_el_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3167062"/>
            <a:ext cx="190500" cy="19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250" y="3719512"/>
            <a:ext cx="24003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UI &amp; Frontend</a:t>
            </a:r>
          </a:p>
        </p:txBody>
      </p:sp>
      <p:pic>
        <p:nvPicPr>
          <p:cNvPr id="11" name="Picture 10" descr="temp_slide_0_el_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" y="3814762"/>
            <a:ext cx="3238500" cy="1971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3925" y="4300537"/>
            <a:ext cx="2266950" cy="4572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UI prototyping → Flutter implementation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3925" y="4833937"/>
            <a:ext cx="2266950" cy="952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923925" y="4919662"/>
            <a:ext cx="2266950" cy="3810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Reusable UI components, design tokens</a:t>
            </a:r>
          </a:p>
        </p:txBody>
      </p:sp>
      <p:pic>
        <p:nvPicPr>
          <p:cNvPr id="15" name="Picture 14" descr="temp_slide_0_el_1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650" y="2747962"/>
            <a:ext cx="1028700" cy="1028700"/>
          </a:xfrm>
          <a:prstGeom prst="rect">
            <a:avLst/>
          </a:prstGeom>
        </p:spPr>
      </p:pic>
      <p:pic>
        <p:nvPicPr>
          <p:cNvPr id="16" name="Picture 15" descr="temp_icon_slide_0_el_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750" y="3167062"/>
            <a:ext cx="190500" cy="19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10125" y="3719512"/>
            <a:ext cx="25717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API &amp; Backend</a:t>
            </a:r>
          </a:p>
        </p:txBody>
      </p:sp>
      <p:pic>
        <p:nvPicPr>
          <p:cNvPr id="18" name="Picture 17" descr="temp_slide_0_el_1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750" y="3814762"/>
            <a:ext cx="3238500" cy="19716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62525" y="4300537"/>
            <a:ext cx="2266950" cy="4572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API design → PHP implementation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62525" y="4833937"/>
            <a:ext cx="2266950" cy="952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962525" y="4919662"/>
            <a:ext cx="2266950" cy="3810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API documentation and contract testing</a:t>
            </a:r>
          </a:p>
        </p:txBody>
      </p:sp>
      <p:pic>
        <p:nvPicPr>
          <p:cNvPr id="22" name="Picture 21" descr="temp_slide_0_el_2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250" y="2747962"/>
            <a:ext cx="1028700" cy="1028700"/>
          </a:xfrm>
          <a:prstGeom prst="rect">
            <a:avLst/>
          </a:prstGeom>
        </p:spPr>
      </p:pic>
      <p:pic>
        <p:nvPicPr>
          <p:cNvPr id="23" name="Picture 22" descr="temp_icon_slide_0_el_2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9350" y="3167062"/>
            <a:ext cx="190500" cy="190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458325" y="3719512"/>
            <a:ext cx="13525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Release</a:t>
            </a:r>
          </a:p>
        </p:txBody>
      </p:sp>
      <p:pic>
        <p:nvPicPr>
          <p:cNvPr id="25" name="Picture 24" descr="temp_slide_0_el_23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5350" y="3814762"/>
            <a:ext cx="3238500" cy="15525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67650" y="4300537"/>
            <a:ext cx="45339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Integration &amp; QA → release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001125" y="4605337"/>
            <a:ext cx="2266950" cy="952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867650" y="4691062"/>
            <a:ext cx="45339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CI for build + unit tests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87150" y="638175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71500"/>
            <a:ext cx="5048250" cy="571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3600" b="1">
                <a:solidFill>
                  <a:srgbClr val="16151A"/>
                </a:solidFill>
                <a:latin typeface="Segoe UI"/>
              </a:rPr>
              <a:t>Roadmap &amp;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5625" y="581025"/>
            <a:ext cx="4419600" cy="56197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3600" i="1">
                <a:solidFill>
                  <a:srgbClr val="899ABA"/>
                </a:solidFill>
                <a:latin typeface="Georgia"/>
              </a:rPr>
              <a:t>Next Steps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1304925"/>
            <a:ext cx="762000" cy="57150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81125"/>
            <a:ext cx="4051250" cy="3676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1025" y="1676400"/>
            <a:ext cx="3460700" cy="76200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1695450"/>
            <a:ext cx="1247775" cy="838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5825" y="2324100"/>
            <a:ext cx="5702200" cy="3429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2000"/>
              </a:lnSpc>
            </a:pPr>
            <a:r>
              <a:rPr sz="2250" b="1">
                <a:solidFill>
                  <a:srgbClr val="16151A"/>
                </a:solidFill>
                <a:latin typeface="Segoe UI"/>
              </a:rPr>
              <a:t>Near-term</a:t>
            </a:r>
          </a:p>
        </p:txBody>
      </p:sp>
      <p:sp>
        <p:nvSpPr>
          <p:cNvPr id="10" name="Oval 9"/>
          <p:cNvSpPr/>
          <p:nvPr/>
        </p:nvSpPr>
        <p:spPr>
          <a:xfrm>
            <a:off x="885825" y="2933700"/>
            <a:ext cx="304800" cy="304800"/>
          </a:xfrm>
          <a:prstGeom prst="ellipse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temp_icon_slide_0_el_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3019425"/>
            <a:ext cx="152400" cy="133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3025" y="2895600"/>
            <a:ext cx="441960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Ticketing + QR check-in MVP</a:t>
            </a:r>
          </a:p>
        </p:txBody>
      </p:sp>
      <p:sp>
        <p:nvSpPr>
          <p:cNvPr id="13" name="Oval 12"/>
          <p:cNvSpPr/>
          <p:nvPr/>
        </p:nvSpPr>
        <p:spPr>
          <a:xfrm>
            <a:off x="885825" y="3505200"/>
            <a:ext cx="304800" cy="304800"/>
          </a:xfrm>
          <a:prstGeom prst="ellipse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4" name="Picture 13" descr="temp_icon_slide_0_el_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" y="3590925"/>
            <a:ext cx="133350" cy="133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3025" y="3467100"/>
            <a:ext cx="2393900" cy="55721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Organizer dashboard + attendee ticket wallet</a:t>
            </a:r>
          </a:p>
        </p:txBody>
      </p:sp>
      <p:pic>
        <p:nvPicPr>
          <p:cNvPr id="16" name="Picture 15" descr="temp_slide_0_el_1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300" y="1381125"/>
            <a:ext cx="4051250" cy="3676650"/>
          </a:xfrm>
          <a:prstGeom prst="rect">
            <a:avLst/>
          </a:prstGeom>
        </p:spPr>
      </p:pic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525" y="1657350"/>
            <a:ext cx="3498800" cy="114300"/>
          </a:xfrm>
          <a:prstGeom prst="rect">
            <a:avLst/>
          </a:prstGeom>
        </p:spPr>
      </p:pic>
      <p:pic>
        <p:nvPicPr>
          <p:cNvPr id="18" name="Picture 17" descr="temp_slide_0_el_1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625" y="1695450"/>
            <a:ext cx="1276350" cy="83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70375" y="2324100"/>
            <a:ext cx="5702200" cy="3429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2000"/>
              </a:lnSpc>
            </a:pPr>
            <a:r>
              <a:rPr sz="2250" b="1">
                <a:solidFill>
                  <a:srgbClr val="16151A"/>
                </a:solidFill>
                <a:latin typeface="Segoe UI"/>
              </a:rPr>
              <a:t>Mid-term</a:t>
            </a:r>
          </a:p>
        </p:txBody>
      </p:sp>
      <p:sp>
        <p:nvSpPr>
          <p:cNvPr id="20" name="Oval 19"/>
          <p:cNvSpPr/>
          <p:nvPr/>
        </p:nvSpPr>
        <p:spPr>
          <a:xfrm>
            <a:off x="4670375" y="2933700"/>
            <a:ext cx="304800" cy="304800"/>
          </a:xfrm>
          <a:prstGeom prst="ellipse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1" name="Picture 20" descr="temp_icon_slide_0_el_1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5625" y="3019425"/>
            <a:ext cx="114300" cy="133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27575" y="2895600"/>
            <a:ext cx="2393900" cy="55721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In-app agenda personalization + reminders</a:t>
            </a:r>
          </a:p>
        </p:txBody>
      </p:sp>
      <p:sp>
        <p:nvSpPr>
          <p:cNvPr id="23" name="Oval 22"/>
          <p:cNvSpPr/>
          <p:nvPr/>
        </p:nvSpPr>
        <p:spPr>
          <a:xfrm>
            <a:off x="4670375" y="3719512"/>
            <a:ext cx="304800" cy="304800"/>
          </a:xfrm>
          <a:prstGeom prst="ellipse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4" name="Picture 23" descr="temp_icon_slide_0_el_2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6575" y="3805237"/>
            <a:ext cx="152400" cy="1333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27575" y="3681412"/>
            <a:ext cx="2393900" cy="55721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Analytics dashboard and exports</a:t>
            </a:r>
          </a:p>
        </p:txBody>
      </p:sp>
      <p:pic>
        <p:nvPicPr>
          <p:cNvPr id="26" name="Picture 25" descr="temp_slide_0_el_2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4850" y="1381125"/>
            <a:ext cx="4051399" cy="3676650"/>
          </a:xfrm>
          <a:prstGeom prst="rect">
            <a:avLst/>
          </a:prstGeom>
        </p:spPr>
      </p:pic>
      <p:pic>
        <p:nvPicPr>
          <p:cNvPr id="27" name="Picture 26" descr="temp_slide_0_el_2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1075" y="1657350"/>
            <a:ext cx="3498949" cy="114300"/>
          </a:xfrm>
          <a:prstGeom prst="rect">
            <a:avLst/>
          </a:prstGeom>
        </p:spPr>
      </p:pic>
      <p:pic>
        <p:nvPicPr>
          <p:cNvPr id="28" name="Picture 27" descr="temp_slide_0_el_26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9175" y="1695450"/>
            <a:ext cx="1276350" cy="838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54925" y="2324100"/>
            <a:ext cx="5702498" cy="3429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2000"/>
              </a:lnSpc>
            </a:pPr>
            <a:r>
              <a:rPr sz="2250" b="1">
                <a:solidFill>
                  <a:srgbClr val="16151A"/>
                </a:solidFill>
                <a:latin typeface="Segoe UI"/>
              </a:rPr>
              <a:t>Future</a:t>
            </a:r>
          </a:p>
        </p:txBody>
      </p:sp>
      <p:sp>
        <p:nvSpPr>
          <p:cNvPr id="30" name="Oval 29"/>
          <p:cNvSpPr/>
          <p:nvPr/>
        </p:nvSpPr>
        <p:spPr>
          <a:xfrm>
            <a:off x="8454925" y="2933700"/>
            <a:ext cx="304800" cy="304800"/>
          </a:xfrm>
          <a:prstGeom prst="ellipse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mp_icon_slide_0_el_29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1125" y="3019425"/>
            <a:ext cx="152400" cy="1333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12125" y="2895600"/>
            <a:ext cx="33718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Exhibitor lead capture</a:t>
            </a:r>
          </a:p>
        </p:txBody>
      </p:sp>
      <p:sp>
        <p:nvSpPr>
          <p:cNvPr id="33" name="Oval 32"/>
          <p:cNvSpPr/>
          <p:nvPr/>
        </p:nvSpPr>
        <p:spPr>
          <a:xfrm>
            <a:off x="8454925" y="3505200"/>
            <a:ext cx="304800" cy="304800"/>
          </a:xfrm>
          <a:prstGeom prst="ellipse">
            <a:avLst/>
          </a:prstGeom>
          <a:solidFill>
            <a:srgbClr val="F0F4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temp_icon_slide_0_el_3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1600" y="3590925"/>
            <a:ext cx="171450" cy="1333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12125" y="3467100"/>
            <a:ext cx="2394049" cy="557212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Advanced engagement (polls, Q&amp;A)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71500" y="5076825"/>
            <a:ext cx="11049000" cy="914400"/>
          </a:xfrm>
          <a:prstGeom prst="roundRect">
            <a:avLst>
              <a:gd name="adj" fmla="val 25000"/>
            </a:avLst>
          </a:prstGeom>
          <a:solidFill>
            <a:srgbClr val="1615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Oval 36"/>
          <p:cNvSpPr/>
          <p:nvPr/>
        </p:nvSpPr>
        <p:spPr>
          <a:xfrm>
            <a:off x="800100" y="5343525"/>
            <a:ext cx="381000" cy="381000"/>
          </a:xfrm>
          <a:prstGeom prst="ellipse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8" name="Picture 37" descr="temp_icon_slide_0_el_3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925" y="5457825"/>
            <a:ext cx="133350" cy="152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33500" y="5305425"/>
            <a:ext cx="10020300" cy="1524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900" b="1">
                <a:solidFill>
                  <a:srgbClr val="899ABA"/>
                </a:solidFill>
                <a:latin typeface="Segoe UI"/>
              </a:rPr>
              <a:t>Next Step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33500" y="5495925"/>
            <a:ext cx="100203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>
                <a:solidFill>
                  <a:srgbClr val="FFFFFF"/>
                </a:solidFill>
                <a:latin typeface="Segoe UI"/>
              </a:rPr>
              <a:t>Confirm MVP scope and begin UI prototype + API contract.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42" name="Connector 41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525250" y="638175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38250"/>
            <a:ext cx="5048250" cy="6286500"/>
          </a:xfrm>
          <a:prstGeom prst="rect">
            <a:avLst/>
          </a:prstGeom>
        </p:spPr>
      </p:pic>
      <p:pic>
        <p:nvPicPr>
          <p:cNvPr id="3" name="Picture 2" descr="temp_slide_0_el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2762250"/>
            <a:ext cx="409575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1650" y="2014537"/>
            <a:ext cx="8648700" cy="9144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sz="7200" b="1">
                <a:solidFill>
                  <a:srgbClr val="16151A"/>
                </a:solidFill>
                <a:latin typeface="Segoe UI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5905" y="3233737"/>
            <a:ext cx="8180188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3333"/>
              </a:lnSpc>
            </a:pPr>
            <a:r>
              <a:rPr sz="1800">
                <a:solidFill>
                  <a:srgbClr val="899ABA"/>
                </a:solidFill>
                <a:latin typeface="Segoe UI"/>
              </a:rPr>
              <a:t>Simplify planning. Elevate every event.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19550" y="3995737"/>
            <a:ext cx="41529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2222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Contact us for more details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791200" y="4414837"/>
            <a:ext cx="609600" cy="9525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276725" y="4576762"/>
            <a:ext cx="36385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32222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contact@eventapp.com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23900" y="2290762"/>
            <a:ext cx="7008018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899ABA"/>
                </a:solidFill>
                <a:latin typeface="Segoe UI"/>
              </a:rPr>
              <a:t>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900" y="2633662"/>
            <a:ext cx="7008018" cy="14287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4500" b="1">
                <a:solidFill>
                  <a:srgbClr val="16151A"/>
                </a:solidFill>
                <a:latin typeface="Segoe UI"/>
              </a:rPr>
              <a:t>Table of</a:t>
            </a:r>
          </a:p>
          <a:p>
            <a:pPr algn="l">
              <a:lnSpc>
                <a:spcPct val="106250"/>
              </a:lnSpc>
            </a:pPr>
            <a:r>
              <a:rPr sz="4500" b="1">
                <a:solidFill>
                  <a:srgbClr val="16151A"/>
                </a:solidFill>
                <a:latin typeface="Segoe UI"/>
              </a:rPr>
              <a:t>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23900" y="4367212"/>
            <a:ext cx="762000" cy="57150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759" y="1128712"/>
            <a:ext cx="7202090" cy="857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9009" y="141446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Product Overview</a:t>
            </a:r>
          </a:p>
        </p:txBody>
      </p:sp>
      <p:pic>
        <p:nvPicPr>
          <p:cNvPr id="7" name="Picture 6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759" y="1643062"/>
            <a:ext cx="7202090" cy="85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9009" y="192881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Key Features</a:t>
            </a:r>
          </a:p>
        </p:txBody>
      </p:sp>
      <p:pic>
        <p:nvPicPr>
          <p:cNvPr id="9" name="Picture 8" descr="temp_slide_0_el_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759" y="2157412"/>
            <a:ext cx="7202090" cy="857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9009" y="244316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UI/UX &amp; Visual System</a:t>
            </a:r>
          </a:p>
        </p:txBody>
      </p:sp>
      <p:pic>
        <p:nvPicPr>
          <p:cNvPr id="11" name="Picture 10" descr="temp_slide_0_el_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759" y="2671762"/>
            <a:ext cx="7202090" cy="857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09009" y="295751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Mobile App (Flutter)</a:t>
            </a:r>
          </a:p>
        </p:txBody>
      </p:sp>
      <p:pic>
        <p:nvPicPr>
          <p:cNvPr id="13" name="Picture 12" descr="temp_slide_0_el_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759" y="3186112"/>
            <a:ext cx="7202090" cy="857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9009" y="347186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Backend &amp; API (PHP)</a:t>
            </a:r>
          </a:p>
        </p:txBody>
      </p:sp>
      <p:pic>
        <p:nvPicPr>
          <p:cNvPr id="15" name="Picture 14" descr="temp_slide_0_el_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759" y="3700462"/>
            <a:ext cx="7202090" cy="857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09009" y="398621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Data &amp; Security</a:t>
            </a:r>
          </a:p>
        </p:txBody>
      </p:sp>
      <p:pic>
        <p:nvPicPr>
          <p:cNvPr id="17" name="Picture 16" descr="temp_slide_0_el_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759" y="4214812"/>
            <a:ext cx="7202090" cy="857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09009" y="450056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Development Approach</a:t>
            </a:r>
          </a:p>
        </p:txBody>
      </p:sp>
      <p:pic>
        <p:nvPicPr>
          <p:cNvPr id="19" name="Picture 18" descr="temp_slide_0_el_1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759" y="4729162"/>
            <a:ext cx="7202090" cy="8572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09009" y="5014912"/>
            <a:ext cx="12118180" cy="28575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06250"/>
              </a:lnSpc>
              <a:defRPr sz="1800">
                <a:solidFill>
                  <a:srgbClr val="16151A"/>
                </a:solidFill>
                <a:latin typeface="Segoe UI"/>
              </a:defRPr>
            </a:pPr>
            <a:r>
              <a:t>Roadmap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2" name="Connector 21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58575" y="6381750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71500"/>
            <a:ext cx="1390650" cy="2381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1500">
                <a:solidFill>
                  <a:srgbClr val="899ABA"/>
                </a:solidFill>
                <a:latin typeface="Segoe UI"/>
              </a:rPr>
              <a:t>Product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6825" y="581025"/>
            <a:ext cx="17907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1500" i="1">
                <a:solidFill>
                  <a:srgbClr val="899ABA"/>
                </a:solidFill>
                <a:latin typeface="Georgia"/>
              </a:rPr>
              <a:t>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" y="971550"/>
            <a:ext cx="22098000" cy="2381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1500">
                <a:solidFill>
                  <a:srgbClr val="16151A"/>
                </a:solidFill>
                <a:latin typeface="Segoe UI"/>
              </a:rPr>
              <a:t>An all-in-one app that streamlines the event lifecycle—from discovery to post-event reporting.</a:t>
            </a:r>
          </a:p>
        </p:txBody>
      </p:sp>
      <p:sp>
        <p:nvSpPr>
          <p:cNvPr id="6" name="Rectangle 5"/>
          <p:cNvSpPr/>
          <p:nvPr/>
        </p:nvSpPr>
        <p:spPr>
          <a:xfrm>
            <a:off x="571500" y="1362075"/>
            <a:ext cx="11049000" cy="14287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temp_slide_0_el_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19212"/>
            <a:ext cx="4930080" cy="1504950"/>
          </a:xfrm>
          <a:prstGeom prst="rect">
            <a:avLst/>
          </a:prstGeom>
        </p:spPr>
      </p:pic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481137"/>
            <a:ext cx="876300" cy="876300"/>
          </a:xfrm>
          <a:prstGeom prst="rect">
            <a:avLst/>
          </a:prstGeom>
        </p:spPr>
      </p:pic>
      <p:pic>
        <p:nvPicPr>
          <p:cNvPr id="9" name="Picture 8" descr="temp_icon_slide_0_el_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1843087"/>
            <a:ext cx="133350" cy="152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2525" y="1785937"/>
            <a:ext cx="19240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Organizers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425" y="2147887"/>
            <a:ext cx="806946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create events, sell tickets, manage attendees</a:t>
            </a:r>
          </a:p>
        </p:txBody>
      </p:sp>
      <p:pic>
        <p:nvPicPr>
          <p:cNvPr id="12" name="Picture 11" descr="temp_slide_0_el_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405062"/>
            <a:ext cx="4930080" cy="1733550"/>
          </a:xfrm>
          <a:prstGeom prst="rect">
            <a:avLst/>
          </a:prstGeom>
        </p:spPr>
      </p:pic>
      <p:pic>
        <p:nvPicPr>
          <p:cNvPr id="13" name="Picture 12" descr="temp_slide_0_el_1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75" y="2566987"/>
            <a:ext cx="876300" cy="876300"/>
          </a:xfrm>
          <a:prstGeom prst="rect">
            <a:avLst/>
          </a:prstGeom>
        </p:spPr>
      </p:pic>
      <p:pic>
        <p:nvPicPr>
          <p:cNvPr id="14" name="Picture 13" descr="temp_icon_slide_0_el_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75" y="2928937"/>
            <a:ext cx="190500" cy="152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52525" y="2871787"/>
            <a:ext cx="17716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Attendees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425" y="3233737"/>
            <a:ext cx="4034730" cy="4572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discover events, register, access tickets, receive updates</a:t>
            </a:r>
          </a:p>
        </p:txBody>
      </p:sp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730" y="1319212"/>
            <a:ext cx="7109519" cy="3805237"/>
          </a:xfrm>
          <a:prstGeom prst="rect">
            <a:avLst/>
          </a:prstGeom>
        </p:spPr>
      </p:pic>
      <p:pic>
        <p:nvPicPr>
          <p:cNvPr id="18" name="Picture 17" descr="temp_slide_0_el_1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6255" y="1328737"/>
            <a:ext cx="7090469" cy="3238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1500" y="4991100"/>
            <a:ext cx="11049000" cy="11525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0" name="Connector 19"/>
          <p:cNvCxnSpPr/>
          <p:nvPr/>
        </p:nvCxnSpPr>
        <p:spPr>
          <a:xfrm>
            <a:off x="571500" y="4991100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" y="5153025"/>
            <a:ext cx="220980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 b="1">
                <a:solidFill>
                  <a:srgbClr val="899ABA"/>
                </a:solidFill>
                <a:latin typeface="Segoe UI"/>
              </a:rPr>
              <a:t>Core Workflow</a:t>
            </a:r>
          </a:p>
        </p:txBody>
      </p:sp>
      <p:sp>
        <p:nvSpPr>
          <p:cNvPr id="22" name="Oval 21"/>
          <p:cNvSpPr/>
          <p:nvPr/>
        </p:nvSpPr>
        <p:spPr>
          <a:xfrm>
            <a:off x="866775" y="5495925"/>
            <a:ext cx="381000" cy="381000"/>
          </a:xfrm>
          <a:prstGeom prst="ellipse">
            <a:avLst/>
          </a:prstGeom>
          <a:solidFill>
            <a:srgbClr val="1615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temp_icon_slide_0_el_2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075" y="5610225"/>
            <a:ext cx="152400" cy="152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" y="5953125"/>
            <a:ext cx="19431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Discover/Publish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19250" y="5810250"/>
            <a:ext cx="1295400" cy="190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temp_icon_slide_0_el_2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450" y="5762625"/>
            <a:ext cx="76200" cy="114300"/>
          </a:xfrm>
          <a:prstGeom prst="rect">
            <a:avLst/>
          </a:prstGeom>
        </p:spPr>
      </p:pic>
      <p:pic>
        <p:nvPicPr>
          <p:cNvPr id="27" name="Picture 26" descr="temp_slide_0_el_2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0837" y="5210175"/>
            <a:ext cx="952500" cy="952500"/>
          </a:xfrm>
          <a:prstGeom prst="rect">
            <a:avLst/>
          </a:prstGeom>
        </p:spPr>
      </p:pic>
      <p:pic>
        <p:nvPicPr>
          <p:cNvPr id="28" name="Picture 27" descr="temp_icon_slide_0_el_25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1362" y="5610225"/>
            <a:ext cx="171450" cy="152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90850" y="5953125"/>
            <a:ext cx="15049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Register/Pay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9525" y="5810250"/>
            <a:ext cx="1295400" cy="190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1" name="Picture 30" descr="temp_icon_slide_0_el_2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8725" y="5762625"/>
            <a:ext cx="76200" cy="114300"/>
          </a:xfrm>
          <a:prstGeom prst="rect">
            <a:avLst/>
          </a:prstGeom>
        </p:spPr>
      </p:pic>
      <p:pic>
        <p:nvPicPr>
          <p:cNvPr id="32" name="Picture 31" descr="temp_slide_0_el_29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3487" y="5210175"/>
            <a:ext cx="952500" cy="952500"/>
          </a:xfrm>
          <a:prstGeom prst="rect">
            <a:avLst/>
          </a:prstGeom>
        </p:spPr>
      </p:pic>
      <p:pic>
        <p:nvPicPr>
          <p:cNvPr id="33" name="Picture 32" descr="temp_icon_slide_0_el_30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53062" y="5610225"/>
            <a:ext cx="133350" cy="152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191125" y="5953125"/>
            <a:ext cx="13144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Ticket (QR)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924550" y="5810250"/>
            <a:ext cx="1295400" cy="190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6" name="Picture 35" descr="temp_icon_slide_0_el_2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750" y="5762625"/>
            <a:ext cx="76200" cy="114300"/>
          </a:xfrm>
          <a:prstGeom prst="rect">
            <a:avLst/>
          </a:prstGeom>
        </p:spPr>
      </p:pic>
      <p:pic>
        <p:nvPicPr>
          <p:cNvPr id="37" name="Picture 36" descr="temp_slide_0_el_34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1837" y="5210175"/>
            <a:ext cx="952500" cy="952500"/>
          </a:xfrm>
          <a:prstGeom prst="rect">
            <a:avLst/>
          </a:prstGeom>
        </p:spPr>
      </p:pic>
      <p:pic>
        <p:nvPicPr>
          <p:cNvPr id="38" name="Picture 37" descr="temp_icon_slide_0_el_35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72362" y="5610225"/>
            <a:ext cx="171450" cy="152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96150" y="5953125"/>
            <a:ext cx="10477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Check-in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96225" y="5810250"/>
            <a:ext cx="1295400" cy="190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1" name="Picture 40" descr="temp_icon_slide_0_el_2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5425" y="5762625"/>
            <a:ext cx="76200" cy="114300"/>
          </a:xfrm>
          <a:prstGeom prst="rect">
            <a:avLst/>
          </a:prstGeom>
        </p:spPr>
      </p:pic>
      <p:pic>
        <p:nvPicPr>
          <p:cNvPr id="42" name="Picture 41" descr="temp_slide_0_el_3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15412" y="5210175"/>
            <a:ext cx="952500" cy="952500"/>
          </a:xfrm>
          <a:prstGeom prst="rect">
            <a:avLst/>
          </a:prstGeom>
        </p:spPr>
      </p:pic>
      <p:pic>
        <p:nvPicPr>
          <p:cNvPr id="43" name="Picture 42" descr="temp_icon_slide_0_el_4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6412" y="5610225"/>
            <a:ext cx="190500" cy="152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267825" y="5953125"/>
            <a:ext cx="8953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Engage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791700" y="5810250"/>
            <a:ext cx="1295400" cy="190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6" name="Picture 45" descr="temp_icon_slide_0_el_43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10900" y="5762625"/>
            <a:ext cx="76200" cy="114300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11201400" y="5495925"/>
            <a:ext cx="381000" cy="381000"/>
          </a:xfrm>
          <a:prstGeom prst="ellipse">
            <a:avLst/>
          </a:prstGeom>
          <a:solidFill>
            <a:srgbClr val="1615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8" name="Picture 47" descr="temp_icon_slide_0_el_45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315700" y="5610225"/>
            <a:ext cx="152400" cy="1524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1163300" y="5953125"/>
            <a:ext cx="9144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Insights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51" name="Connector 50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458575" y="6381750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952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71500"/>
            <a:ext cx="4781550" cy="4286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700">
                <a:solidFill>
                  <a:srgbClr val="899ABA"/>
                </a:solidFill>
                <a:latin typeface="Segoe UI"/>
              </a:rPr>
              <a:t>Key Features 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275" y="581025"/>
            <a:ext cx="3314700" cy="4191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700" i="1">
                <a:solidFill>
                  <a:srgbClr val="16151A"/>
                </a:solidFill>
                <a:latin typeface="Georgia"/>
              </a:rPr>
              <a:t>Organizer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1162050"/>
            <a:ext cx="762000" cy="38100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19200"/>
            <a:ext cx="5943600" cy="302656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85825" y="1819275"/>
            <a:ext cx="457200" cy="457200"/>
          </a:xfrm>
          <a:prstGeom prst="ellipse">
            <a:avLst/>
          </a:prstGeom>
          <a:solidFill>
            <a:srgbClr val="F0F2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temp_icon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952625"/>
            <a:ext cx="171450" cy="19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5425" y="1895475"/>
            <a:ext cx="24765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16151A"/>
                </a:solidFill>
                <a:latin typeface="Segoe UI"/>
              </a:rPr>
              <a:t>Event Setup</a:t>
            </a:r>
          </a:p>
        </p:txBody>
      </p:sp>
      <p:pic>
        <p:nvPicPr>
          <p:cNvPr id="10" name="Picture 9" descr="temp_icon_slide_0_el_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2562225"/>
            <a:ext cx="114300" cy="133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0625" y="2505075"/>
            <a:ext cx="68770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Create/edit </a:t>
            </a:r>
            <a:r>
              <a:rPr sz="1350">
                <a:solidFill>
                  <a:srgbClr val="000000"/>
                </a:solidFill>
                <a:latin typeface="Segoe UI"/>
              </a:rPr>
              <a:t>event details</a:t>
            </a:r>
            <a:r>
              <a:rPr sz="1350">
                <a:solidFill>
                  <a:srgbClr val="505A6F"/>
                </a:solidFill>
                <a:latin typeface="Segoe UI"/>
              </a:rPr>
              <a:t>, agenda, venue info</a:t>
            </a:r>
          </a:p>
        </p:txBody>
      </p:sp>
      <p:pic>
        <p:nvPicPr>
          <p:cNvPr id="12" name="Picture 11" descr="temp_icon_slide_0_el_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993231"/>
            <a:ext cx="114300" cy="133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0625" y="2936081"/>
            <a:ext cx="594360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Publish/unpublish and manage </a:t>
            </a:r>
            <a:r>
              <a:rPr sz="1350">
                <a:solidFill>
                  <a:srgbClr val="000000"/>
                </a:solidFill>
                <a:latin typeface="Segoe UI"/>
              </a:rPr>
              <a:t>capacity</a:t>
            </a:r>
          </a:p>
        </p:txBody>
      </p:sp>
      <p:pic>
        <p:nvPicPr>
          <p:cNvPr id="14" name="Picture 13" descr="temp_slide_0_el_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650" y="1219200"/>
            <a:ext cx="5943600" cy="302656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562725" y="1819275"/>
            <a:ext cx="457200" cy="457200"/>
          </a:xfrm>
          <a:prstGeom prst="ellipse">
            <a:avLst/>
          </a:prstGeom>
          <a:solidFill>
            <a:srgbClr val="F0F2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6" name="Picture 15" descr="temp_icon_slide_0_el_1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787" y="1952625"/>
            <a:ext cx="219075" cy="19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72325" y="1895475"/>
            <a:ext cx="489585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16151A"/>
                </a:solidFill>
                <a:latin typeface="Segoe UI"/>
              </a:rPr>
              <a:t>Ticketing &amp; Registration</a:t>
            </a:r>
          </a:p>
        </p:txBody>
      </p:sp>
      <p:pic>
        <p:nvPicPr>
          <p:cNvPr id="18" name="Picture 17" descr="temp_icon_slide_0_el_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2562225"/>
            <a:ext cx="114300" cy="133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67525" y="2505075"/>
            <a:ext cx="62293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Multiple </a:t>
            </a:r>
            <a:r>
              <a:rPr sz="1350">
                <a:solidFill>
                  <a:srgbClr val="000000"/>
                </a:solidFill>
                <a:latin typeface="Segoe UI"/>
              </a:rPr>
              <a:t>ticket types</a:t>
            </a:r>
            <a:r>
              <a:rPr sz="1350">
                <a:solidFill>
                  <a:srgbClr val="505A6F"/>
                </a:solidFill>
                <a:latin typeface="Segoe UI"/>
              </a:rPr>
              <a:t> (e.g., early bird, VIP)</a:t>
            </a:r>
          </a:p>
        </p:txBody>
      </p:sp>
      <p:pic>
        <p:nvPicPr>
          <p:cNvPr id="20" name="Picture 19" descr="temp_icon_slide_0_el_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925" y="2993231"/>
            <a:ext cx="114300" cy="1333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67525" y="2936081"/>
            <a:ext cx="75628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Custom </a:t>
            </a:r>
            <a:r>
              <a:rPr sz="1350">
                <a:solidFill>
                  <a:srgbClr val="000000"/>
                </a:solidFill>
                <a:latin typeface="Segoe UI"/>
              </a:rPr>
              <a:t>registration fields</a:t>
            </a:r>
            <a:r>
              <a:rPr sz="1350">
                <a:solidFill>
                  <a:srgbClr val="505A6F"/>
                </a:solidFill>
                <a:latin typeface="Segoe UI"/>
              </a:rPr>
              <a:t> (e.g., dietary, company)</a:t>
            </a:r>
          </a:p>
        </p:txBody>
      </p:sp>
      <p:pic>
        <p:nvPicPr>
          <p:cNvPr id="22" name="Picture 21" descr="temp_icon_slide_0_el_2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3424237"/>
            <a:ext cx="114300" cy="1333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67525" y="3367087"/>
            <a:ext cx="603885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Automated confirmation with </a:t>
            </a:r>
            <a:r>
              <a:rPr sz="1350">
                <a:solidFill>
                  <a:srgbClr val="000000"/>
                </a:solidFill>
                <a:latin typeface="Segoe UI"/>
              </a:rPr>
              <a:t>QR ticket</a:t>
            </a:r>
          </a:p>
        </p:txBody>
      </p:sp>
      <p:pic>
        <p:nvPicPr>
          <p:cNvPr id="24" name="Picture 23" descr="temp_slide_0_el_2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3979068"/>
            <a:ext cx="5943600" cy="2595562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85825" y="4579143"/>
            <a:ext cx="457200" cy="457200"/>
          </a:xfrm>
          <a:prstGeom prst="ellipse">
            <a:avLst/>
          </a:prstGeom>
          <a:solidFill>
            <a:srgbClr val="F0F2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6" name="Picture 25" descr="temp_icon_slide_0_el_24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175" y="4712493"/>
            <a:ext cx="190500" cy="1905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95425" y="4655343"/>
            <a:ext cx="2324100" cy="3048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3333"/>
              </a:lnSpc>
            </a:pPr>
            <a:r>
              <a:rPr sz="1800" b="1">
                <a:solidFill>
                  <a:srgbClr val="16151A"/>
                </a:solidFill>
                <a:latin typeface="Segoe UI"/>
              </a:rPr>
              <a:t>Operations</a:t>
            </a:r>
          </a:p>
        </p:txBody>
      </p:sp>
      <p:pic>
        <p:nvPicPr>
          <p:cNvPr id="28" name="Picture 27" descr="temp_icon_slide_0_el_2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25" y="5322093"/>
            <a:ext cx="114300" cy="1333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0625" y="5264943"/>
            <a:ext cx="792480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Attendee list management, </a:t>
            </a:r>
            <a:r>
              <a:rPr sz="1350">
                <a:solidFill>
                  <a:srgbClr val="000000"/>
                </a:solidFill>
                <a:latin typeface="Segoe UI"/>
              </a:rPr>
              <a:t>badge support</a:t>
            </a:r>
            <a:r>
              <a:rPr sz="1350">
                <a:solidFill>
                  <a:srgbClr val="505A6F"/>
                </a:solidFill>
                <a:latin typeface="Segoe UI"/>
              </a:rPr>
              <a:t> (optional)</a:t>
            </a:r>
          </a:p>
        </p:txBody>
      </p:sp>
      <p:pic>
        <p:nvPicPr>
          <p:cNvPr id="30" name="Picture 29" descr="temp_icon_slide_0_el_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5753100"/>
            <a:ext cx="114300" cy="1333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90625" y="5695950"/>
            <a:ext cx="758190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000000"/>
                </a:solidFill>
                <a:latin typeface="Segoe UI"/>
              </a:rPr>
              <a:t>Real-time updates</a:t>
            </a:r>
            <a:r>
              <a:rPr sz="1350">
                <a:solidFill>
                  <a:srgbClr val="505A6F"/>
                </a:solidFill>
                <a:latin typeface="Segoe UI"/>
              </a:rPr>
              <a:t> to agenda and announcements</a:t>
            </a:r>
          </a:p>
        </p:txBody>
      </p:sp>
      <p:pic>
        <p:nvPicPr>
          <p:cNvPr id="32" name="Picture 31" descr="temp_slide_0_el_3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2650" y="3979068"/>
            <a:ext cx="5943600" cy="2595562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8629650" y="4610100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4" name="Picture 33" descr="temp_icon_slide_0_el_3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5862" y="4800600"/>
            <a:ext cx="257175" cy="2286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91275" y="5372100"/>
            <a:ext cx="50863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Analytics Dashboard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91275" y="5715000"/>
            <a:ext cx="508635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Monitor sales &amp; check-ins in real-time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1500" y="6365081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8" name="Connector 37"/>
          <p:cNvCxnSpPr/>
          <p:nvPr/>
        </p:nvCxnSpPr>
        <p:spPr>
          <a:xfrm>
            <a:off x="571500" y="6365081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1500" y="6527006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58575" y="6527006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952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71500"/>
            <a:ext cx="4781550" cy="4286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700">
                <a:solidFill>
                  <a:srgbClr val="899ABA"/>
                </a:solidFill>
                <a:latin typeface="Segoe UI"/>
              </a:rPr>
              <a:t>Key Features 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275" y="581025"/>
            <a:ext cx="2781300" cy="4191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700" i="1">
                <a:solidFill>
                  <a:srgbClr val="16151A"/>
                </a:solidFill>
                <a:latin typeface="Georgia"/>
              </a:rPr>
              <a:t>Attendee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1162050"/>
            <a:ext cx="762000" cy="38100"/>
          </a:xfrm>
          <a:prstGeom prst="rect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66825"/>
            <a:ext cx="6396930" cy="153590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42950" y="1704975"/>
            <a:ext cx="304800" cy="304800"/>
          </a:xfrm>
          <a:prstGeom prst="ellipse">
            <a:avLst/>
          </a:prstGeom>
          <a:solidFill>
            <a:srgbClr val="E8E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8" name="Picture 7" descr="temp_icon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1790700"/>
            <a:ext cx="133350" cy="133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050" y="1724025"/>
            <a:ext cx="28003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Event Discovery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2950" y="2085975"/>
            <a:ext cx="1100316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Browse/search events, categories, saved events</a:t>
            </a:r>
          </a:p>
        </p:txBody>
      </p:sp>
      <p:pic>
        <p:nvPicPr>
          <p:cNvPr id="11" name="Picture 10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459831"/>
            <a:ext cx="6396930" cy="153590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742950" y="2897981"/>
            <a:ext cx="304800" cy="304800"/>
          </a:xfrm>
          <a:prstGeom prst="ellipse">
            <a:avLst/>
          </a:prstGeom>
          <a:solidFill>
            <a:srgbClr val="E8E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temp_icon_slide_0_el_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83706"/>
            <a:ext cx="114300" cy="133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62050" y="2917031"/>
            <a:ext cx="29146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Personal Agenda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2950" y="3278981"/>
            <a:ext cx="1100316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Build ‘My Schedule’, session reminders</a:t>
            </a:r>
          </a:p>
        </p:txBody>
      </p:sp>
      <p:pic>
        <p:nvPicPr>
          <p:cNvPr id="16" name="Picture 15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652837"/>
            <a:ext cx="6396930" cy="153590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42950" y="4090987"/>
            <a:ext cx="304800" cy="304800"/>
          </a:xfrm>
          <a:prstGeom prst="ellipse">
            <a:avLst/>
          </a:prstGeom>
          <a:solidFill>
            <a:srgbClr val="E8E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8" name="Picture 17" descr="temp_icon_slide_0_el_1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76712"/>
            <a:ext cx="114300" cy="1333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2050" y="4110037"/>
            <a:ext cx="42672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Ticket Wallet &amp; Check-in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2950" y="4471987"/>
            <a:ext cx="1100316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In-app QR ticket, fast entry validation</a:t>
            </a:r>
          </a:p>
        </p:txBody>
      </p:sp>
      <p:pic>
        <p:nvPicPr>
          <p:cNvPr id="21" name="Picture 20" descr="temp_slide_0_el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845843"/>
            <a:ext cx="6396930" cy="153590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42950" y="5283993"/>
            <a:ext cx="304800" cy="304800"/>
          </a:xfrm>
          <a:prstGeom prst="ellipse">
            <a:avLst/>
          </a:prstGeom>
          <a:solidFill>
            <a:srgbClr val="E8EA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23" name="Picture 22" descr="temp_icon_slide_0_el_2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369718"/>
            <a:ext cx="114300" cy="133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62050" y="5303043"/>
            <a:ext cx="27241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Communication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2950" y="5664993"/>
            <a:ext cx="11003160" cy="278606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350">
                <a:solidFill>
                  <a:srgbClr val="505A6F"/>
                </a:solidFill>
                <a:latin typeface="Segoe UI"/>
              </a:rPr>
              <a:t>Push notifications for schedule/location changes</a:t>
            </a:r>
          </a:p>
        </p:txBody>
      </p:sp>
      <p:pic>
        <p:nvPicPr>
          <p:cNvPr id="26" name="Picture 25" descr="temp_slide_0_el_2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380" y="1633537"/>
            <a:ext cx="5337869" cy="4381500"/>
          </a:xfrm>
          <a:prstGeom prst="rect">
            <a:avLst/>
          </a:prstGeom>
        </p:spPr>
      </p:pic>
      <p:pic>
        <p:nvPicPr>
          <p:cNvPr id="27" name="Picture 26" descr="temp_slide_0_el_2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7905" y="1643062"/>
            <a:ext cx="5318819" cy="4362450"/>
          </a:xfrm>
          <a:prstGeom prst="rect">
            <a:avLst/>
          </a:prstGeom>
        </p:spPr>
      </p:pic>
      <p:pic>
        <p:nvPicPr>
          <p:cNvPr id="28" name="Picture 27" descr="temp_slide_0_el_2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905" y="1643062"/>
            <a:ext cx="5318819" cy="43624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0" name="Connector 29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58575" y="6381750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61975"/>
            <a:ext cx="2114550" cy="3619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>
                <a:solidFill>
                  <a:srgbClr val="899ABA"/>
                </a:solidFill>
                <a:latin typeface="Segoe UI"/>
              </a:rPr>
              <a:t>UI/UX &amp;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8775" y="571500"/>
            <a:ext cx="3714750" cy="3524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 i="1">
                <a:solidFill>
                  <a:srgbClr val="899ABA"/>
                </a:solidFill>
                <a:latin typeface="Georgia"/>
              </a:rPr>
              <a:t>Visual Design</a:t>
            </a:r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031081"/>
            <a:ext cx="4686300" cy="1581150"/>
          </a:xfrm>
          <a:prstGeom prst="rect">
            <a:avLst/>
          </a:prstGeom>
        </p:spPr>
      </p:pic>
      <p:pic>
        <p:nvPicPr>
          <p:cNvPr id="6" name="Picture 5" descr="temp_slide_0_el_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345531"/>
            <a:ext cx="4686300" cy="1866900"/>
          </a:xfrm>
          <a:prstGeom prst="rect">
            <a:avLst/>
          </a:prstGeom>
        </p:spPr>
      </p:pic>
      <p:pic>
        <p:nvPicPr>
          <p:cNvPr id="7" name="Picture 6" descr="temp_slide_0_el_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945731"/>
            <a:ext cx="4686300" cy="2247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95325" y="4774406"/>
            <a:ext cx="304800" cy="30480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temp_icon_slide_0_el_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4850606"/>
            <a:ext cx="152400" cy="1524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828925" y="4774406"/>
            <a:ext cx="304800" cy="30480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1" name="Picture 10" descr="temp_icon_slide_0_el_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25" y="4850606"/>
            <a:ext cx="152400" cy="1524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5325" y="5479256"/>
            <a:ext cx="304800" cy="30480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3" name="Picture 12" descr="temp_icon_slide_0_el_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555456"/>
            <a:ext cx="171450" cy="1524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828925" y="5479256"/>
            <a:ext cx="304800" cy="304800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5" name="Picture 14" descr="temp_icon_slide_0_el_1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4650" y="5555456"/>
            <a:ext cx="133350" cy="152400"/>
          </a:xfrm>
          <a:prstGeom prst="rect">
            <a:avLst/>
          </a:prstGeom>
        </p:spPr>
      </p:pic>
      <p:pic>
        <p:nvPicPr>
          <p:cNvPr id="16" name="Picture 15" descr="temp_slide_0_el_1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0250" y="604837"/>
            <a:ext cx="2476500" cy="2476500"/>
          </a:xfrm>
          <a:prstGeom prst="rect">
            <a:avLst/>
          </a:prstGeom>
        </p:spPr>
      </p:pic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9942" y="928976"/>
            <a:ext cx="7204114" cy="5366758"/>
          </a:xfrm>
          <a:prstGeom prst="rect">
            <a:avLst/>
          </a:prstGeom>
        </p:spPr>
      </p:pic>
      <p:pic>
        <p:nvPicPr>
          <p:cNvPr id="18" name="Picture 17" descr="temp_slide_0_el_1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9348" y="968383"/>
            <a:ext cx="7125302" cy="5287945"/>
          </a:xfrm>
          <a:prstGeom prst="rect">
            <a:avLst/>
          </a:prstGeom>
        </p:spPr>
      </p:pic>
      <p:pic>
        <p:nvPicPr>
          <p:cNvPr id="19" name="Picture 18" descr="temp_slide_0_el_17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29150" y="5572125"/>
            <a:ext cx="2962275" cy="108585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5153025" y="6057900"/>
            <a:ext cx="114300" cy="114300"/>
          </a:xfrm>
          <a:prstGeom prst="ellipse">
            <a:avLst/>
          </a:prstGeom>
          <a:solidFill>
            <a:srgbClr val="899A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5381625" y="5981700"/>
            <a:ext cx="33718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 i="1">
                <a:solidFill>
                  <a:srgbClr val="16151A"/>
                </a:solidFill>
                <a:latin typeface="Georgia"/>
              </a:rPr>
              <a:t>Premium Experience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3" name="Connector 22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58575" y="6381750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61975"/>
            <a:ext cx="3562350" cy="3619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>
                <a:solidFill>
                  <a:srgbClr val="899ABA"/>
                </a:solidFill>
                <a:latin typeface="Segoe UI"/>
              </a:rPr>
              <a:t>Mobile App 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2675" y="571500"/>
            <a:ext cx="5181600" cy="3524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 i="1">
                <a:solidFill>
                  <a:srgbClr val="899ABA"/>
                </a:solidFill>
                <a:latin typeface="Georgia"/>
              </a:rPr>
              <a:t>Flutter Capabilities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" y="1126331"/>
            <a:ext cx="966966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9390" y="1621631"/>
            <a:ext cx="19050" cy="4476750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temp_slide_0_el_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35881"/>
            <a:ext cx="5406330" cy="1771650"/>
          </a:xfrm>
          <a:prstGeom prst="rect">
            <a:avLst/>
          </a:prstGeom>
        </p:spPr>
      </p:pic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665" y="1497806"/>
            <a:ext cx="952500" cy="952500"/>
          </a:xfrm>
          <a:prstGeom prst="rect">
            <a:avLst/>
          </a:prstGeom>
        </p:spPr>
      </p:pic>
      <p:pic>
        <p:nvPicPr>
          <p:cNvPr id="9" name="Picture 8" descr="temp_icon_slide_0_el_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765" y="1897856"/>
            <a:ext cx="114300" cy="152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4040" y="2240756"/>
            <a:ext cx="180975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17415" y="2469356"/>
            <a:ext cx="11430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UI + state</a:t>
            </a:r>
          </a:p>
        </p:txBody>
      </p:sp>
      <p:pic>
        <p:nvPicPr>
          <p:cNvPr id="12" name="Picture 11" descr="temp_icon_slide_0_el_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527" y="2974181"/>
            <a:ext cx="104775" cy="133350"/>
          </a:xfrm>
          <a:prstGeom prst="rect">
            <a:avLst/>
          </a:prstGeom>
        </p:spPr>
      </p:pic>
      <p:pic>
        <p:nvPicPr>
          <p:cNvPr id="13" name="Picture 12" descr="temp_slide_0_el_1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974181"/>
            <a:ext cx="5406330" cy="1771650"/>
          </a:xfrm>
          <a:prstGeom prst="rect">
            <a:avLst/>
          </a:prstGeom>
        </p:spPr>
      </p:pic>
      <p:pic>
        <p:nvPicPr>
          <p:cNvPr id="14" name="Picture 13" descr="temp_slide_0_el_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2665" y="3136106"/>
            <a:ext cx="952500" cy="952500"/>
          </a:xfrm>
          <a:prstGeom prst="rect">
            <a:avLst/>
          </a:prstGeom>
        </p:spPr>
      </p:pic>
      <p:pic>
        <p:nvPicPr>
          <p:cNvPr id="15" name="Picture 14" descr="temp_icon_slide_0_el_13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2715" y="3536156"/>
            <a:ext cx="152400" cy="152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6465" y="3879056"/>
            <a:ext cx="11049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Domain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26940" y="4107656"/>
            <a:ext cx="11239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use cases</a:t>
            </a:r>
          </a:p>
        </p:txBody>
      </p:sp>
      <p:pic>
        <p:nvPicPr>
          <p:cNvPr id="18" name="Picture 17" descr="temp_icon_slide_0_el_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527" y="4612481"/>
            <a:ext cx="104775" cy="133350"/>
          </a:xfrm>
          <a:prstGeom prst="rect">
            <a:avLst/>
          </a:prstGeom>
        </p:spPr>
      </p:pic>
      <p:pic>
        <p:nvPicPr>
          <p:cNvPr id="19" name="Picture 18" descr="temp_slide_0_el_1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4612481"/>
            <a:ext cx="5406330" cy="1771650"/>
          </a:xfrm>
          <a:prstGeom prst="rect">
            <a:avLst/>
          </a:prstGeom>
        </p:spPr>
      </p:pic>
      <p:pic>
        <p:nvPicPr>
          <p:cNvPr id="20" name="Picture 19" descr="temp_slide_0_el_1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2665" y="4774406"/>
            <a:ext cx="952500" cy="952500"/>
          </a:xfrm>
          <a:prstGeom prst="rect">
            <a:avLst/>
          </a:prstGeom>
        </p:spPr>
      </p:pic>
      <p:pic>
        <p:nvPicPr>
          <p:cNvPr id="21" name="Picture 20" descr="temp_icon_slide_0_el_1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2240" y="5174456"/>
            <a:ext cx="133350" cy="152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23155" y="5517356"/>
            <a:ext cx="73152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Data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9265" y="5745956"/>
            <a:ext cx="2019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>
                <a:solidFill>
                  <a:srgbClr val="505A6F"/>
                </a:solidFill>
                <a:latin typeface="Segoe UI"/>
              </a:rPr>
              <a:t>API + local cache</a:t>
            </a:r>
          </a:p>
        </p:txBody>
      </p:sp>
      <p:pic>
        <p:nvPicPr>
          <p:cNvPr id="24" name="Picture 23" descr="temp_slide_0_el_2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5380" y="1745456"/>
            <a:ext cx="6480869" cy="1466850"/>
          </a:xfrm>
          <a:prstGeom prst="rect">
            <a:avLst/>
          </a:prstGeom>
        </p:spPr>
      </p:pic>
      <p:pic>
        <p:nvPicPr>
          <p:cNvPr id="25" name="Picture 24" descr="temp_icon_slide_0_el_2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01630" y="2231231"/>
            <a:ext cx="238125" cy="190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54055" y="2183606"/>
            <a:ext cx="75438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Offline-friendly Experience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4055" y="2526506"/>
            <a:ext cx="75438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Cache events/tickets locally; queue actions when offline</a:t>
            </a:r>
          </a:p>
        </p:txBody>
      </p:sp>
      <p:pic>
        <p:nvPicPr>
          <p:cNvPr id="28" name="Picture 27" descr="temp_slide_0_el_26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5380" y="2755106"/>
            <a:ext cx="6480869" cy="1714500"/>
          </a:xfrm>
          <a:prstGeom prst="rect">
            <a:avLst/>
          </a:prstGeom>
        </p:spPr>
      </p:pic>
      <p:pic>
        <p:nvPicPr>
          <p:cNvPr id="29" name="Picture 28" descr="temp_icon_slide_0_el_27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01630" y="3240881"/>
            <a:ext cx="171450" cy="1905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187380" y="3193256"/>
            <a:ext cx="64960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Notifications &amp; Deep Links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87380" y="3536156"/>
            <a:ext cx="64960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Push alerts for agenda updates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87380" y="3783806"/>
            <a:ext cx="64960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Deep links open specific event/ticket screens</a:t>
            </a:r>
          </a:p>
        </p:txBody>
      </p:sp>
      <p:pic>
        <p:nvPicPr>
          <p:cNvPr id="33" name="Picture 32" descr="temp_slide_0_el_2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5380" y="4012406"/>
            <a:ext cx="6480869" cy="1466850"/>
          </a:xfrm>
          <a:prstGeom prst="rect">
            <a:avLst/>
          </a:prstGeom>
        </p:spPr>
      </p:pic>
      <p:pic>
        <p:nvPicPr>
          <p:cNvPr id="34" name="Picture 33" descr="temp_icon_slide_0_el_32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1630" y="4498181"/>
            <a:ext cx="171450" cy="1905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187380" y="4450556"/>
            <a:ext cx="82486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Performance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87380" y="4793456"/>
            <a:ext cx="82486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Smooth scrolling lists, image optimization, responsive layouts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8" name="Connector 37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77625" y="6381750"/>
            <a:ext cx="32004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bg_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temp_slide_0_el_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500" y="561975"/>
            <a:ext cx="4362450" cy="3619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>
                <a:solidFill>
                  <a:srgbClr val="899ABA"/>
                </a:solidFill>
                <a:latin typeface="Segoe UI"/>
              </a:rPr>
              <a:t>Backend &amp; API 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2725" y="571500"/>
            <a:ext cx="1257300" cy="3524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 i="1">
                <a:solidFill>
                  <a:srgbClr val="899ABA"/>
                </a:solidFill>
                <a:latin typeface="Georgia"/>
              </a:rPr>
              <a:t>PHP</a:t>
            </a:r>
          </a:p>
        </p:txBody>
      </p:sp>
      <p:pic>
        <p:nvPicPr>
          <p:cNvPr id="6" name="Picture 5" descr="temp_slide_0_el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54931"/>
            <a:ext cx="6926609" cy="1924050"/>
          </a:xfrm>
          <a:prstGeom prst="rect">
            <a:avLst/>
          </a:prstGeom>
        </p:spPr>
      </p:pic>
      <p:pic>
        <p:nvPicPr>
          <p:cNvPr id="7" name="Picture 6" descr="temp_slide_0_el_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593056"/>
            <a:ext cx="1028700" cy="1028700"/>
          </a:xfrm>
          <a:prstGeom prst="rect">
            <a:avLst/>
          </a:prstGeom>
        </p:spPr>
      </p:pic>
      <p:pic>
        <p:nvPicPr>
          <p:cNvPr id="8" name="Picture 7" descr="temp_icon_slide_0_el_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" y="2012156"/>
            <a:ext cx="190500" cy="19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7325" y="1878806"/>
            <a:ext cx="81724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API-First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0675" y="2221706"/>
            <a:ext cx="79057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REST endpoints for events, tickets, registrations, check-ins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0675" y="2507456"/>
            <a:ext cx="44577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Versioning strategy (e.g., /api/v1)</a:t>
            </a:r>
          </a:p>
        </p:txBody>
      </p:sp>
      <p:pic>
        <p:nvPicPr>
          <p:cNvPr id="12" name="Picture 11" descr="temp_slide_0_el_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936081"/>
            <a:ext cx="6926609" cy="1638300"/>
          </a:xfrm>
          <a:prstGeom prst="rect">
            <a:avLst/>
          </a:prstGeom>
        </p:spPr>
      </p:pic>
      <p:pic>
        <p:nvPicPr>
          <p:cNvPr id="13" name="Picture 12" descr="temp_slide_0_el_1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875" y="3174206"/>
            <a:ext cx="1028700" cy="1028700"/>
          </a:xfrm>
          <a:prstGeom prst="rect">
            <a:avLst/>
          </a:prstGeom>
        </p:spPr>
      </p:pic>
      <p:pic>
        <p:nvPicPr>
          <p:cNvPr id="14" name="Picture 13" descr="temp_icon_slide_0_el_1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687" y="3593306"/>
            <a:ext cx="219075" cy="190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7325" y="3459956"/>
            <a:ext cx="691515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Clean Separation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90675" y="3802856"/>
            <a:ext cx="66484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Controllers + Services + Resources/Transformers</a:t>
            </a:r>
          </a:p>
        </p:txBody>
      </p:sp>
      <p:pic>
        <p:nvPicPr>
          <p:cNvPr id="17" name="Picture 16" descr="temp_slide_0_el_1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50" y="4231481"/>
            <a:ext cx="6926609" cy="1638300"/>
          </a:xfrm>
          <a:prstGeom prst="rect">
            <a:avLst/>
          </a:prstGeom>
        </p:spPr>
      </p:pic>
      <p:pic>
        <p:nvPicPr>
          <p:cNvPr id="18" name="Picture 17" descr="temp_slide_0_el_1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875" y="4469606"/>
            <a:ext cx="1028700" cy="1028700"/>
          </a:xfrm>
          <a:prstGeom prst="rect">
            <a:avLst/>
          </a:prstGeom>
        </p:spPr>
      </p:pic>
      <p:pic>
        <p:nvPicPr>
          <p:cNvPr id="19" name="Picture 18" descr="temp_icon_slide_0_el_1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975" y="4888706"/>
            <a:ext cx="190500" cy="190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57325" y="4755356"/>
            <a:ext cx="81534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Async Work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0675" y="5098256"/>
            <a:ext cx="78867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Events/Listeners for email confirmations and notifications</a:t>
            </a:r>
          </a:p>
        </p:txBody>
      </p:sp>
      <p:pic>
        <p:nvPicPr>
          <p:cNvPr id="22" name="Picture 21" descr="temp_slide_0_el_19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0355" y="1955006"/>
            <a:ext cx="4743450" cy="3314700"/>
          </a:xfrm>
          <a:prstGeom prst="rect">
            <a:avLst/>
          </a:prstGeom>
        </p:spPr>
      </p:pic>
      <p:pic>
        <p:nvPicPr>
          <p:cNvPr id="23" name="Picture 22" descr="temp_slide_0_el_20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6080" y="2040731"/>
            <a:ext cx="4572000" cy="3143250"/>
          </a:xfrm>
          <a:prstGeom prst="rect">
            <a:avLst/>
          </a:prstGeom>
        </p:spPr>
      </p:pic>
      <p:pic>
        <p:nvPicPr>
          <p:cNvPr id="24" name="Picture 23" descr="temp_slide_0_el_21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6880" y="4307681"/>
            <a:ext cx="1905000" cy="800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092630" y="4593431"/>
            <a:ext cx="2667000" cy="22860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13333"/>
              </a:lnSpc>
              <a:defRPr sz="900">
                <a:solidFill>
                  <a:srgbClr val="FFFFFF"/>
                </a:solidFill>
                <a:latin typeface="Segoe UI"/>
              </a:defRPr>
            </a:pPr>
            <a:r>
              <a:t>Architecture Reference</a:t>
            </a:r>
          </a:p>
        </p:txBody>
      </p:sp>
      <p:pic>
        <p:nvPicPr>
          <p:cNvPr id="26" name="Picture 25" descr="temp_slide_0_el_2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0830" y="1945481"/>
            <a:ext cx="4762500" cy="33337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28" name="Connector 27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458575" y="6381750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emp_slide_0_el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4972050"/>
            <a:ext cx="1790700" cy="179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" y="561975"/>
            <a:ext cx="3543300" cy="3619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>
                <a:solidFill>
                  <a:srgbClr val="899ABA"/>
                </a:solidFill>
                <a:latin typeface="Segoe UI"/>
              </a:rPr>
              <a:t>Data Model &amp;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3150" y="571500"/>
            <a:ext cx="2228850" cy="352425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06250"/>
              </a:lnSpc>
            </a:pPr>
            <a:r>
              <a:rPr sz="2250" i="1">
                <a:solidFill>
                  <a:srgbClr val="899ABA"/>
                </a:solidFill>
                <a:latin typeface="Georgia"/>
              </a:rPr>
              <a:t>Security</a:t>
            </a:r>
          </a:p>
        </p:txBody>
      </p:sp>
      <p:pic>
        <p:nvPicPr>
          <p:cNvPr id="5" name="Picture 4" descr="temp_slide_0_el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95" y="2869406"/>
            <a:ext cx="2400300" cy="1485900"/>
          </a:xfrm>
          <a:prstGeom prst="rect">
            <a:avLst/>
          </a:prstGeom>
        </p:spPr>
      </p:pic>
      <p:pic>
        <p:nvPicPr>
          <p:cNvPr id="6" name="Picture 5" descr="temp_icon_slide_0_el_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20" y="3345656"/>
            <a:ext cx="171450" cy="19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7045" y="3612356"/>
            <a:ext cx="1066800" cy="2667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2222"/>
              </a:lnSpc>
            </a:pPr>
            <a:r>
              <a:rPr sz="1350" b="1">
                <a:solidFill>
                  <a:srgbClr val="FFFFFF"/>
                </a:solidFill>
                <a:latin typeface="Segoe UI"/>
              </a:rPr>
              <a:t>Events</a:t>
            </a:r>
          </a:p>
        </p:txBody>
      </p:sp>
      <p:pic>
        <p:nvPicPr>
          <p:cNvPr id="8" name="Picture 7" descr="temp_slide_0_el_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80" y="1612106"/>
            <a:ext cx="2095500" cy="1333500"/>
          </a:xfrm>
          <a:prstGeom prst="rect">
            <a:avLst/>
          </a:prstGeom>
        </p:spPr>
      </p:pic>
      <p:pic>
        <p:nvPicPr>
          <p:cNvPr id="9" name="Picture 8" descr="temp_icon_slide_0_el_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292" y="2059781"/>
            <a:ext cx="219075" cy="17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6567" y="2269331"/>
            <a:ext cx="9144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Users</a:t>
            </a:r>
          </a:p>
        </p:txBody>
      </p:sp>
      <p:pic>
        <p:nvPicPr>
          <p:cNvPr id="11" name="Picture 10" descr="temp_slide_0_el_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060" y="1612106"/>
            <a:ext cx="2095500" cy="1333500"/>
          </a:xfrm>
          <a:prstGeom prst="rect">
            <a:avLst/>
          </a:prstGeom>
        </p:spPr>
      </p:pic>
      <p:pic>
        <p:nvPicPr>
          <p:cNvPr id="12" name="Picture 11" descr="temp_icon_slide_0_el_1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135" y="2059781"/>
            <a:ext cx="133350" cy="171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58160" y="2269331"/>
            <a:ext cx="9906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Venues</a:t>
            </a:r>
          </a:p>
        </p:txBody>
      </p:sp>
      <p:pic>
        <p:nvPicPr>
          <p:cNvPr id="14" name="Picture 13" descr="temp_slide_0_el_1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80" y="4279106"/>
            <a:ext cx="2095500" cy="1333500"/>
          </a:xfrm>
          <a:prstGeom prst="rect">
            <a:avLst/>
          </a:prstGeom>
        </p:spPr>
      </p:pic>
      <p:pic>
        <p:nvPicPr>
          <p:cNvPr id="15" name="Picture 14" descr="temp_icon_slide_0_el_13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5155" y="4726781"/>
            <a:ext cx="133350" cy="171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69392" y="4936331"/>
            <a:ext cx="180975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Registrations</a:t>
            </a:r>
          </a:p>
        </p:txBody>
      </p:sp>
      <p:pic>
        <p:nvPicPr>
          <p:cNvPr id="17" name="Picture 16" descr="temp_slide_0_el_1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8060" y="4279106"/>
            <a:ext cx="2095500" cy="1333500"/>
          </a:xfrm>
          <a:prstGeom prst="rect">
            <a:avLst/>
          </a:prstGeom>
        </p:spPr>
      </p:pic>
      <p:pic>
        <p:nvPicPr>
          <p:cNvPr id="18" name="Picture 17" descr="temp_icon_slide_0_el_16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0560" y="4726781"/>
            <a:ext cx="190500" cy="1714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58160" y="4936331"/>
            <a:ext cx="990600" cy="2286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7500"/>
              </a:lnSpc>
            </a:pPr>
            <a:r>
              <a:rPr sz="1200" b="1">
                <a:solidFill>
                  <a:srgbClr val="16151A"/>
                </a:solidFill>
                <a:latin typeface="Segoe UI"/>
              </a:rPr>
              <a:t>Tickets</a:t>
            </a:r>
          </a:p>
        </p:txBody>
      </p:sp>
      <p:pic>
        <p:nvPicPr>
          <p:cNvPr id="20" name="Picture 19" descr="temp_slide_0_el_18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750" y="1183481"/>
            <a:ext cx="7456140" cy="48577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-2870820" y="5953125"/>
            <a:ext cx="1376928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ctr">
              <a:lnSpc>
                <a:spcPct val="121429"/>
              </a:lnSpc>
            </a:pPr>
            <a:r>
              <a:rPr sz="1050" i="1">
                <a:solidFill>
                  <a:srgbClr val="899ABA"/>
                </a:solidFill>
                <a:latin typeface="Segoe UI"/>
              </a:rPr>
              <a:t>Core Entity Relationship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0040" y="1912143"/>
            <a:ext cx="6880918" cy="26670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Security Baseline</a:t>
            </a:r>
          </a:p>
        </p:txBody>
      </p:sp>
      <p:pic>
        <p:nvPicPr>
          <p:cNvPr id="23" name="Picture 22" descr="temp_icon_slide_0_el_21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340" y="1950243"/>
            <a:ext cx="190500" cy="190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84790" y="2331243"/>
            <a:ext cx="640080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 b="1">
                <a:solidFill>
                  <a:srgbClr val="505A6F"/>
                </a:solidFill>
                <a:latin typeface="Segoe UI"/>
              </a:rPr>
              <a:t>JWT-based authentication</a:t>
            </a:r>
            <a:r>
              <a:rPr sz="1200">
                <a:solidFill>
                  <a:srgbClr val="505A6F"/>
                </a:solidFill>
                <a:latin typeface="Segoe UI"/>
              </a:rPr>
              <a:t> for secure API calls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4790" y="2731293"/>
            <a:ext cx="67246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 b="1">
                <a:solidFill>
                  <a:srgbClr val="505A6F"/>
                </a:solidFill>
                <a:latin typeface="Segoe UI"/>
              </a:rPr>
              <a:t>Role-based access</a:t>
            </a:r>
            <a:r>
              <a:rPr sz="1200">
                <a:solidFill>
                  <a:srgbClr val="505A6F"/>
                </a:solidFill>
                <a:latin typeface="Segoe UI"/>
              </a:rPr>
              <a:t> (organizer/admin vs attendee)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4790" y="3131343"/>
            <a:ext cx="3535709" cy="4953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Standard protection: </a:t>
            </a:r>
            <a:r>
              <a:rPr sz="1200" b="1">
                <a:solidFill>
                  <a:srgbClr val="505A6F"/>
                </a:solidFill>
                <a:latin typeface="Segoe UI"/>
              </a:rPr>
              <a:t>HTTPS</a:t>
            </a:r>
            <a:r>
              <a:rPr sz="1200">
                <a:solidFill>
                  <a:srgbClr val="505A6F"/>
                </a:solidFill>
                <a:latin typeface="Segoe UI"/>
              </a:rPr>
              <a:t>, input validation, rate limiting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13340" y="3931443"/>
            <a:ext cx="3707159" cy="9525"/>
          </a:xfrm>
          <a:prstGeom prst="rect">
            <a:avLst/>
          </a:prstGeom>
          <a:solidFill>
            <a:srgbClr val="DEE0E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8180040" y="4245768"/>
            <a:ext cx="6880918" cy="266700"/>
          </a:xfrm>
          <a:prstGeom prst="rect">
            <a:avLst/>
          </a:prstGeom>
          <a:noFill/>
        </p:spPr>
        <p:txBody>
          <a:bodyPr wrap="square" lIns="0" rIns="0" tIns="0" bIns="0" anchor="ctr">
            <a:spAutoFit/>
          </a:bodyPr>
          <a:lstStyle/>
          <a:p>
            <a:pPr algn="l">
              <a:lnSpc>
                <a:spcPct val="119000"/>
              </a:lnSpc>
            </a:pPr>
            <a:r>
              <a:rPr sz="1500" b="1">
                <a:solidFill>
                  <a:srgbClr val="16151A"/>
                </a:solidFill>
                <a:latin typeface="Segoe UI"/>
              </a:rPr>
              <a:t>Reliability</a:t>
            </a:r>
          </a:p>
        </p:txBody>
      </p:sp>
      <p:pic>
        <p:nvPicPr>
          <p:cNvPr id="29" name="Picture 28" descr="temp_icon_slide_0_el_27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3340" y="4283868"/>
            <a:ext cx="190500" cy="1905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84790" y="4664868"/>
            <a:ext cx="53911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>
                <a:solidFill>
                  <a:srgbClr val="505A6F"/>
                </a:solidFill>
                <a:latin typeface="Segoe UI"/>
              </a:rPr>
              <a:t>Comprehensive </a:t>
            </a:r>
            <a:r>
              <a:rPr sz="1200" b="1">
                <a:solidFill>
                  <a:srgbClr val="505A6F"/>
                </a:solidFill>
                <a:latin typeface="Segoe UI"/>
              </a:rPr>
              <a:t>audit logs</a:t>
            </a:r>
            <a:r>
              <a:rPr sz="1200">
                <a:solidFill>
                  <a:srgbClr val="505A6F"/>
                </a:solidFill>
                <a:latin typeface="Segoe UI"/>
              </a:rPr>
              <a:t> for check-ins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4790" y="5064918"/>
            <a:ext cx="6800850" cy="24765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38125"/>
              </a:lnSpc>
            </a:pPr>
            <a:r>
              <a:rPr sz="1200" b="1">
                <a:solidFill>
                  <a:srgbClr val="505A6F"/>
                </a:solidFill>
                <a:latin typeface="Segoe UI"/>
              </a:rPr>
              <a:t>Idempotent check-in endpoint</a:t>
            </a:r>
            <a:r>
              <a:rPr sz="1200">
                <a:solidFill>
                  <a:srgbClr val="505A6F"/>
                </a:solidFill>
                <a:latin typeface="Segoe UI"/>
              </a:rPr>
              <a:t> to avoid duplicates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500" y="6219825"/>
            <a:ext cx="11049000" cy="3524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cxnSp>
        <p:nvCxnSpPr>
          <p:cNvPr id="33" name="Connector 32"/>
          <p:cNvCxnSpPr/>
          <p:nvPr/>
        </p:nvCxnSpPr>
        <p:spPr>
          <a:xfrm>
            <a:off x="571500" y="6219825"/>
            <a:ext cx="11049000" cy="0"/>
          </a:xfrm>
          <a:prstGeom prst="line">
            <a:avLst/>
          </a:prstGeom>
          <a:ln w="9525">
            <a:solidFill>
              <a:srgbClr val="DEE0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1500" y="6381750"/>
            <a:ext cx="468630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Event Management App - PHP &amp; Flutter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458575" y="6381750"/>
            <a:ext cx="323850" cy="190500"/>
          </a:xfrm>
          <a:prstGeom prst="rect">
            <a:avLst/>
          </a:prstGeom>
          <a:noFill/>
        </p:spPr>
        <p:txBody>
          <a:bodyPr wrap="square" lIns="0" rIns="0" tIns="0" bIns="0" anchor="t">
            <a:spAutoFit/>
          </a:bodyPr>
          <a:lstStyle/>
          <a:p>
            <a:pPr algn="l">
              <a:lnSpc>
                <a:spcPct val="121429"/>
              </a:lnSpc>
            </a:pPr>
            <a:r>
              <a:rPr sz="1050">
                <a:solidFill>
                  <a:srgbClr val="899ABA"/>
                </a:solidFill>
                <a:latin typeface="Segoe UI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dokie</dc:creator>
  <cp:keywords/>
  <dc:description>generated using python-pptx</dc:description>
  <cp:lastModifiedBy>dokie</cp:lastModifiedBy>
  <cp:revision>1</cp:revision>
  <dcterms:created xsi:type="dcterms:W3CDTF">2026-02-16T23:10:14Z</dcterms:created>
  <dcterms:modified xsi:type="dcterms:W3CDTF">2026-02-16T23:10:14Z</dcterms:modified>
  <cp:category/>
</cp:coreProperties>
</file>